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7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316" r:id="rId5"/>
    <p:sldId id="268" r:id="rId6"/>
    <p:sldId id="304" r:id="rId7"/>
    <p:sldId id="264" r:id="rId8"/>
    <p:sldId id="288" r:id="rId9"/>
    <p:sldId id="265" r:id="rId10"/>
    <p:sldId id="290" r:id="rId11"/>
    <p:sldId id="310" r:id="rId12"/>
    <p:sldId id="300" r:id="rId13"/>
    <p:sldId id="296" r:id="rId14"/>
    <p:sldId id="313" r:id="rId15"/>
    <p:sldId id="318" r:id="rId16"/>
    <p:sldId id="314" r:id="rId17"/>
    <p:sldId id="315" r:id="rId18"/>
    <p:sldId id="26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FFFFFC"/>
    <a:srgbClr val="F7FCFE"/>
    <a:srgbClr val="F3F3F3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17" autoAdjust="0"/>
  </p:normalViewPr>
  <p:slideViewPr>
    <p:cSldViewPr snapToGrid="0" showGuides="1">
      <p:cViewPr varScale="1">
        <p:scale>
          <a:sx n="67" d="100"/>
          <a:sy n="67" d="100"/>
        </p:scale>
        <p:origin x="644" y="56"/>
      </p:cViewPr>
      <p:guideLst>
        <p:guide orient="horz" pos="142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681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87" r:id="rId4"/>
    <p:sldLayoutId id="2147483672" r:id="rId5"/>
    <p:sldLayoutId id="2147483683" r:id="rId6"/>
    <p:sldLayoutId id="2147483684" r:id="rId7"/>
    <p:sldLayoutId id="2147483685" r:id="rId8"/>
    <p:sldLayoutId id="2147483686" r:id="rId9"/>
    <p:sldLayoutId id="2147483682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.xml"/><Relationship Id="rId7" Type="http://schemas.openxmlformats.org/officeDocument/2006/relationships/image" Target="../media/image1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3.xml"/><Relationship Id="rId7" Type="http://schemas.openxmlformats.org/officeDocument/2006/relationships/image" Target="../media/image1.e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8.xml"/><Relationship Id="rId7" Type="http://schemas.openxmlformats.org/officeDocument/2006/relationships/image" Target="../media/image1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1.emf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8.xml"/><Relationship Id="rId7" Type="http://schemas.openxmlformats.org/officeDocument/2006/relationships/image" Target="../media/image1.emf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3.xml"/><Relationship Id="rId7" Type="http://schemas.openxmlformats.org/officeDocument/2006/relationships/image" Target="../media/image1.emf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.gif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E8046C-AB43-4CA8-B822-A68A004E84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39AFE2-B0BF-468D-AD04-62E67275F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947738" y="2965957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400" b="1" dirty="0">
                <a:latin typeface="+mj-ea"/>
                <a:ea typeface="+mj-ea"/>
              </a:rPr>
              <a:t>Transformer</a:t>
            </a:r>
            <a:r>
              <a:rPr lang="zh-CN" altLang="en-US" sz="5400" b="1" dirty="0">
                <a:latin typeface="+mj-ea"/>
                <a:ea typeface="+mj-ea"/>
              </a:rPr>
              <a:t>的理解</a:t>
            </a:r>
          </a:p>
        </p:txBody>
      </p: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Recap of Training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2E0C8A-BAAA-4D41-BEC3-A5EE4BC42BEB}"/>
              </a:ext>
            </a:extLst>
          </p:cNvPr>
          <p:cNvSpPr/>
          <p:nvPr/>
        </p:nvSpPr>
        <p:spPr>
          <a:xfrm>
            <a:off x="1600914" y="1054795"/>
            <a:ext cx="9272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 </a:t>
            </a:r>
            <a:r>
              <a:rPr lang="zh-CN" altLang="en-US" dirty="0">
                <a:ea typeface="华文楷体" panose="02010600040101010101" pitchFamily="2" charset="-122"/>
              </a:rPr>
              <a:t>在训练时，模型将经历上述的前向过程，当我们在标记训练集上训练时，可以对比预测输出与实际输出。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964FCF-3E3D-4980-8C25-C582149F59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93" y="2461559"/>
            <a:ext cx="8696813" cy="27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23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Recap of Training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CFAF53-95D2-4EDC-BFC4-A56B6C1ECA5F}"/>
              </a:ext>
            </a:extLst>
          </p:cNvPr>
          <p:cNvSpPr/>
          <p:nvPr/>
        </p:nvSpPr>
        <p:spPr>
          <a:xfrm>
            <a:off x="1917031" y="1134379"/>
            <a:ext cx="8699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  </a:t>
            </a:r>
            <a:r>
              <a:rPr lang="zh-CN" altLang="en-US" dirty="0">
                <a:ea typeface="华文楷体" panose="02010600040101010101" pitchFamily="2" charset="-122"/>
              </a:rPr>
              <a:t>一旦定义了词表，我们就能够构造一个同维度的向量来表示每个单词，比如</a:t>
            </a:r>
            <a:r>
              <a:rPr lang="en-US" altLang="zh-CN" dirty="0">
                <a:ea typeface="华文楷体" panose="02010600040101010101" pitchFamily="2" charset="-122"/>
              </a:rPr>
              <a:t>one-hot</a:t>
            </a:r>
            <a:r>
              <a:rPr lang="zh-CN" altLang="en-US" dirty="0">
                <a:ea typeface="华文楷体" panose="02010600040101010101" pitchFamily="2" charset="-122"/>
              </a:rPr>
              <a:t>编码，下面举例编码“</a:t>
            </a:r>
            <a:r>
              <a:rPr lang="en-US" altLang="zh-CN" dirty="0">
                <a:ea typeface="华文楷体" panose="02010600040101010101" pitchFamily="2" charset="-122"/>
              </a:rPr>
              <a:t>am”</a:t>
            </a:r>
            <a:r>
              <a:rPr lang="zh-CN" altLang="en-US" dirty="0">
                <a:ea typeface="华文楷体" panose="02010600040101010101" pitchFamily="2" charset="-122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011549-C356-49E0-A817-48C351D0D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41" y="2436412"/>
            <a:ext cx="75342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3136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04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50601"/>
            <a:ext cx="5857875" cy="74231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Loss Function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68059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Loss Function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AutoShape 2" descr="https://jalammar.github.io/images/t/transformer_decoding_2.gif">
            <a:extLst>
              <a:ext uri="{FF2B5EF4-FFF2-40B4-BE49-F238E27FC236}">
                <a16:creationId xmlns:a16="http://schemas.microsoft.com/office/drawing/2014/main" id="{654DC136-2639-4753-9711-92368E6EB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EF9B48-6846-4806-AA5E-620E40B32CDB}"/>
              </a:ext>
            </a:extLst>
          </p:cNvPr>
          <p:cNvSpPr/>
          <p:nvPr/>
        </p:nvSpPr>
        <p:spPr>
          <a:xfrm>
            <a:off x="1396579" y="1069266"/>
            <a:ext cx="8777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 </a:t>
            </a:r>
            <a:r>
              <a:rPr lang="zh-CN" altLang="en-US" dirty="0">
                <a:ea typeface="华文楷体" panose="02010600040101010101" pitchFamily="2" charset="-122"/>
              </a:rPr>
              <a:t>比如翻译“</a:t>
            </a:r>
            <a:r>
              <a:rPr lang="en-US" altLang="zh-CN" dirty="0">
                <a:ea typeface="华文楷体" panose="02010600040101010101" pitchFamily="2" charset="-122"/>
              </a:rPr>
              <a:t>merci”</a:t>
            </a:r>
            <a:r>
              <a:rPr lang="zh-CN" altLang="en-US" dirty="0">
                <a:ea typeface="华文楷体" panose="02010600040101010101" pitchFamily="2" charset="-122"/>
              </a:rPr>
              <a:t>为“</a:t>
            </a:r>
            <a:r>
              <a:rPr lang="en-US" altLang="zh-CN" dirty="0">
                <a:ea typeface="华文楷体" panose="02010600040101010101" pitchFamily="2" charset="-122"/>
              </a:rPr>
              <a:t>thanks”</a:t>
            </a:r>
            <a:r>
              <a:rPr lang="zh-CN" altLang="en-US" dirty="0">
                <a:ea typeface="华文楷体" panose="02010600040101010101" pitchFamily="2" charset="-122"/>
              </a:rPr>
              <a:t>。那意味着输出的概率分布指向单词“</a:t>
            </a:r>
            <a:r>
              <a:rPr lang="en-US" altLang="zh-CN" dirty="0">
                <a:ea typeface="华文楷体" panose="02010600040101010101" pitchFamily="2" charset="-122"/>
              </a:rPr>
              <a:t>thanks”</a:t>
            </a:r>
            <a:r>
              <a:rPr lang="zh-CN" altLang="en-US" dirty="0">
                <a:ea typeface="华文楷体" panose="02010600040101010101" pitchFamily="2" charset="-122"/>
              </a:rPr>
              <a:t>，但是由于模型未训练是随机初始化的，不太可能就是期望的输出。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48D661-55B3-4BC7-B2EE-B2944588A3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32" y="2234115"/>
            <a:ext cx="7183338" cy="40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699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4543239" y="2190993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Loss Function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AutoShape 2" descr="https://jalammar.github.io/images/t/transformer_decoding_2.gif">
            <a:extLst>
              <a:ext uri="{FF2B5EF4-FFF2-40B4-BE49-F238E27FC236}">
                <a16:creationId xmlns:a16="http://schemas.microsoft.com/office/drawing/2014/main" id="{654DC136-2639-4753-9711-92368E6EB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5FF172A-62A8-440A-9E63-A61D0651B6DA}"/>
                  </a:ext>
                </a:extLst>
              </p:cNvPr>
              <p:cNvSpPr/>
              <p:nvPr/>
            </p:nvSpPr>
            <p:spPr>
              <a:xfrm>
                <a:off x="1637031" y="1124285"/>
                <a:ext cx="8917937" cy="4914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dirty="0">
                    <a:ea typeface="华文楷体" panose="02010600040101010101" pitchFamily="2" charset="-122"/>
                  </a:rPr>
                  <a:t>        如何对比两个概率分布呢？简单采用 </a:t>
                </a:r>
                <a:r>
                  <a:rPr lang="en-US" altLang="zh-CN" dirty="0">
                    <a:ea typeface="华文楷体" panose="02010600040101010101" pitchFamily="2" charset="-122"/>
                  </a:rPr>
                  <a:t>cross-entropy(</a:t>
                </a:r>
                <a:r>
                  <a:rPr lang="zh-CN" altLang="en-US" dirty="0">
                    <a:ea typeface="华文楷体" panose="02010600040101010101" pitchFamily="2" charset="-122"/>
                  </a:rPr>
                  <a:t>交叉熵</a:t>
                </a:r>
                <a:r>
                  <a:rPr lang="en-US" altLang="zh-CN" dirty="0">
                    <a:ea typeface="华文楷体" panose="02010600040101010101" pitchFamily="2" charset="-122"/>
                  </a:rPr>
                  <a:t>) </a:t>
                </a:r>
                <a:r>
                  <a:rPr lang="zh-CN" altLang="en-US" dirty="0">
                    <a:ea typeface="华文楷体" panose="02010600040101010101" pitchFamily="2" charset="-122"/>
                  </a:rPr>
                  <a:t>或者</a:t>
                </a:r>
                <a:r>
                  <a:rPr lang="en-US" altLang="zh-CN" dirty="0" err="1">
                    <a:ea typeface="华文楷体" panose="02010600040101010101" pitchFamily="2" charset="-122"/>
                  </a:rPr>
                  <a:t>Kullback-Leibler</a:t>
                </a:r>
                <a:r>
                  <a:rPr lang="en-US" altLang="zh-CN" dirty="0">
                    <a:ea typeface="华文楷体" panose="02010600040101010101" pitchFamily="2" charset="-122"/>
                  </a:rPr>
                  <a:t> divergence(LK</a:t>
                </a:r>
                <a:r>
                  <a:rPr lang="zh-CN" altLang="en-US" dirty="0">
                    <a:ea typeface="华文楷体" panose="02010600040101010101" pitchFamily="2" charset="-122"/>
                  </a:rPr>
                  <a:t>散度</a:t>
                </a:r>
                <a:r>
                  <a:rPr lang="en-US" altLang="zh-CN" dirty="0">
                    <a:ea typeface="华文楷体" panose="02010600040101010101" pitchFamily="2" charset="-122"/>
                  </a:rPr>
                  <a:t>)</a:t>
                </a:r>
                <a:r>
                  <a:rPr lang="zh-CN" altLang="en-US" dirty="0">
                    <a:ea typeface="华文楷体" panose="02010600040101010101" pitchFamily="2" charset="-122"/>
                  </a:rPr>
                  <a:t>中的一种。</a:t>
                </a:r>
                <a:endParaRPr lang="en-US" altLang="zh-CN" dirty="0">
                  <a:ea typeface="华文楷体" panose="02010600040101010101" pitchFamily="2" charset="-122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ea typeface="华文楷体" panose="02010600040101010101" pitchFamily="2" charset="-122"/>
                  </a:rPr>
                  <a:t>cross-entropy(</a:t>
                </a:r>
                <a:r>
                  <a:rPr lang="zh-CN" altLang="en-US" b="1" dirty="0">
                    <a:ea typeface="华文楷体" panose="02010600040101010101" pitchFamily="2" charset="-122"/>
                  </a:rPr>
                  <a:t>交叉熵</a:t>
                </a:r>
                <a:r>
                  <a:rPr lang="en-US" altLang="zh-CN" b="1" dirty="0">
                    <a:ea typeface="华文楷体" panose="02010600040101010101" pitchFamily="2" charset="-122"/>
                  </a:rPr>
                  <a:t>)</a:t>
                </a:r>
                <a:r>
                  <a:rPr lang="zh-CN" altLang="en-US" dirty="0">
                    <a:ea typeface="华文楷体" panose="02010600040101010101" pitchFamily="2" charset="-122"/>
                  </a:rPr>
                  <a:t>：交叉熵刻画的是实际输出（概率）与期望输出（概率）的距离，也就是交叉熵的值越小，两个概率分布就越接近。假设概率分布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ea typeface="华文楷体" panose="02010600040101010101" pitchFamily="2" charset="-122"/>
                  </a:rPr>
                  <a:t>为期望输出，概率分布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>
                    <a:ea typeface="华文楷体" panose="02010600040101010101" pitchFamily="2" charset="-122"/>
                  </a:rPr>
                  <a:t>为实际输出，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dirty="0">
                    <a:ea typeface="华文楷体" panose="02010600040101010101" pitchFamily="2" charset="-122"/>
                  </a:rPr>
                  <a:t>为交叉熵，则：</a:t>
                </a:r>
                <a:endParaRPr lang="en-US" altLang="zh-CN" dirty="0">
                  <a:ea typeface="华文楷体" panose="02010600040101010101" pitchFamily="2" charset="-122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𝑙𝑜𝑔𝑞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ea typeface="华文楷体" panose="02010600040101010101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>
                    <a:ea typeface="华文楷体" panose="02010600040101010101" pitchFamily="2" charset="-122"/>
                  </a:rPr>
                  <a:t>    </a:t>
                </a:r>
                <a:r>
                  <a:rPr lang="zh-CN" altLang="en-US" dirty="0">
                    <a:ea typeface="华文楷体" panose="0201060004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𝑝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</m:t>
                    </m:r>
                    <m:r>
                      <a:rPr lang="zh-CN" altLang="en-US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表示</m:t>
                    </m:r>
                  </m:oMath>
                </a14:m>
                <a:r>
                  <a:rPr lang="zh-CN" altLang="en-US" dirty="0">
                    <a:ea typeface="华文楷体" panose="02010600040101010101" pitchFamily="2" charset="-122"/>
                  </a:rPr>
                  <a:t>事件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𝑖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发生的</m:t>
                    </m:r>
                  </m:oMath>
                </a14:m>
                <a:r>
                  <a:rPr lang="zh-CN" altLang="en-US" dirty="0">
                    <a:ea typeface="华文楷体" panose="02010600040101010101" pitchFamily="2" charset="-122"/>
                  </a:rPr>
                  <a:t>概率。</a:t>
                </a:r>
                <a:endParaRPr lang="en-US" altLang="zh-CN" dirty="0">
                  <a:ea typeface="华文楷体" panose="02010600040101010101" pitchFamily="2" charset="-122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 err="1">
                    <a:ea typeface="华文楷体" panose="02010600040101010101" pitchFamily="2" charset="-122"/>
                  </a:rPr>
                  <a:t>Kullback-Leibler</a:t>
                </a:r>
                <a:r>
                  <a:rPr lang="en-US" altLang="zh-CN" dirty="0">
                    <a:ea typeface="华文楷体" panose="02010600040101010101" pitchFamily="2" charset="-122"/>
                  </a:rPr>
                  <a:t> divergence(LK</a:t>
                </a:r>
                <a:r>
                  <a:rPr lang="zh-CN" altLang="en-US" dirty="0">
                    <a:ea typeface="华文楷体" panose="02010600040101010101" pitchFamily="2" charset="-122"/>
                  </a:rPr>
                  <a:t>散度</a:t>
                </a:r>
                <a:r>
                  <a:rPr lang="en-US" altLang="zh-CN" dirty="0">
                    <a:ea typeface="华文楷体" panose="02010600040101010101" pitchFamily="2" charset="-122"/>
                  </a:rPr>
                  <a:t>)</a:t>
                </a:r>
                <a:r>
                  <a:rPr lang="zh-CN" altLang="en-US" dirty="0">
                    <a:ea typeface="华文楷体" panose="02010600040101010101" pitchFamily="2" charset="-122"/>
                  </a:rPr>
                  <a:t>：</a:t>
                </a:r>
                <a:endParaRPr lang="en-US" altLang="zh-CN" dirty="0">
                  <a:ea typeface="华文楷体" panose="02010600040101010101" pitchFamily="2" charset="-122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∙(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𝑙𝑜𝑔𝑝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𝑙𝑜𝑔𝑞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ea typeface="华文楷体" panose="02010600040101010101" pitchFamily="2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>
                    <a:ea typeface="华文楷体" panose="02010600040101010101" pitchFamily="2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>
                    <a:ea typeface="华文楷体" panose="02010600040101010101" pitchFamily="2" charset="-122"/>
                  </a:rPr>
                  <a:t>的就是概率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>
                    <a:ea typeface="华文楷体" panose="02010600040101010101" pitchFamily="2" charset="-122"/>
                  </a:rPr>
                  <a:t>和概率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ea typeface="华文楷体" panose="02010600040101010101" pitchFamily="2" charset="-122"/>
                  </a:rPr>
                  <a:t>之间的差异，</a:t>
                </a:r>
                <a:r>
                  <a:rPr lang="zh-CN" altLang="zh-CN" dirty="0">
                    <a:ea typeface="华文楷体" panose="02010600040101010101" pitchFamily="2" charset="-122"/>
                  </a:rPr>
                  <a:t>很显然，散度越小，说明概率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zh-CN" dirty="0">
                    <a:ea typeface="华文楷体" panose="02010600040101010101" pitchFamily="2" charset="-122"/>
                  </a:rPr>
                  <a:t>与</a:t>
                </a:r>
                <a:r>
                  <a:rPr lang="en-US" altLang="zh-CN" dirty="0">
                    <a:ea typeface="华文楷体" panose="02010600040101010101" pitchFamily="2" charset="-122"/>
                  </a:rPr>
                  <a:t>    </a:t>
                </a:r>
                <a:r>
                  <a:rPr lang="zh-CN" altLang="zh-CN" dirty="0">
                    <a:ea typeface="华文楷体" panose="02010600040101010101" pitchFamily="2" charset="-122"/>
                  </a:rPr>
                  <a:t>概率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zh-CN" dirty="0">
                    <a:ea typeface="华文楷体" panose="02010600040101010101" pitchFamily="2" charset="-122"/>
                  </a:rPr>
                  <a:t> 之间越接近，那么估计的概率分布于真实的概率分布也就越接近</a:t>
                </a:r>
                <a:endParaRPr lang="zh-CN" altLang="en-US" dirty="0"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5FF172A-62A8-440A-9E63-A61D0651B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031" y="1124285"/>
                <a:ext cx="8917937" cy="4914230"/>
              </a:xfrm>
              <a:prstGeom prst="rect">
                <a:avLst/>
              </a:prstGeom>
              <a:blipFill>
                <a:blip r:embed="rId8"/>
                <a:stretch>
                  <a:fillRect l="-616" t="-743" r="-3146" b="-1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这里写图片描述">
            <a:extLst>
              <a:ext uri="{FF2B5EF4-FFF2-40B4-BE49-F238E27FC236}">
                <a16:creationId xmlns:a16="http://schemas.microsoft.com/office/drawing/2014/main" id="{33322DBA-DBF6-43E4-92F9-6F10BE644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725" y="-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01991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Loss Function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AutoShape 2" descr="https://jalammar.github.io/images/t/transformer_decoding_2.gif">
            <a:extLst>
              <a:ext uri="{FF2B5EF4-FFF2-40B4-BE49-F238E27FC236}">
                <a16:creationId xmlns:a16="http://schemas.microsoft.com/office/drawing/2014/main" id="{654DC136-2639-4753-9711-92368E6EB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5FF172A-62A8-440A-9E63-A61D0651B6DA}"/>
              </a:ext>
            </a:extLst>
          </p:cNvPr>
          <p:cNvSpPr/>
          <p:nvPr/>
        </p:nvSpPr>
        <p:spPr>
          <a:xfrm>
            <a:off x="1637031" y="1475864"/>
            <a:ext cx="891793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ea typeface="华文楷体" panose="02010600040101010101" pitchFamily="2" charset="-122"/>
              </a:rPr>
              <a:t>       例如，我们输入是“</a:t>
            </a:r>
            <a:r>
              <a:rPr lang="en-US" altLang="zh-CN" dirty="0">
                <a:ea typeface="华文楷体" panose="02010600040101010101" pitchFamily="2" charset="-122"/>
              </a:rPr>
              <a:t>je </a:t>
            </a:r>
            <a:r>
              <a:rPr lang="en-US" altLang="zh-CN" dirty="0" err="1">
                <a:ea typeface="华文楷体" panose="02010600040101010101" pitchFamily="2" charset="-122"/>
              </a:rPr>
              <a:t>suis</a:t>
            </a:r>
            <a:r>
              <a:rPr lang="en-US" altLang="zh-CN" dirty="0">
                <a:ea typeface="华文楷体" panose="02010600040101010101" pitchFamily="2" charset="-122"/>
              </a:rPr>
              <a:t> </a:t>
            </a:r>
            <a:r>
              <a:rPr lang="en-US" altLang="zh-CN" dirty="0" err="1">
                <a:ea typeface="华文楷体" panose="02010600040101010101" pitchFamily="2" charset="-122"/>
              </a:rPr>
              <a:t>étudiant</a:t>
            </a:r>
            <a:r>
              <a:rPr lang="en-US" altLang="zh-CN" dirty="0">
                <a:ea typeface="华文楷体" panose="02010600040101010101" pitchFamily="2" charset="-122"/>
              </a:rPr>
              <a:t>”</a:t>
            </a:r>
            <a:r>
              <a:rPr lang="zh-CN" altLang="en-US" dirty="0">
                <a:ea typeface="华文楷体" panose="02010600040101010101" pitchFamily="2" charset="-122"/>
              </a:rPr>
              <a:t>，期望输出是“</a:t>
            </a:r>
            <a:r>
              <a:rPr lang="en-US" altLang="zh-CN" dirty="0" err="1">
                <a:ea typeface="华文楷体" panose="02010600040101010101" pitchFamily="2" charset="-122"/>
              </a:rPr>
              <a:t>i</a:t>
            </a:r>
            <a:r>
              <a:rPr lang="en-US" altLang="zh-CN" dirty="0">
                <a:ea typeface="华文楷体" panose="02010600040101010101" pitchFamily="2" charset="-122"/>
              </a:rPr>
              <a:t> am a student”</a:t>
            </a:r>
            <a:r>
              <a:rPr lang="zh-CN" altLang="en-US" dirty="0">
                <a:ea typeface="华文楷体" panose="02010600040101010101" pitchFamily="2" charset="-122"/>
              </a:rPr>
              <a:t>。在这个例子下，我们期望模型输出连续的概率分布满足如下条件：</a:t>
            </a:r>
            <a:endParaRPr lang="en-US" altLang="zh-CN" dirty="0">
              <a:ea typeface="华文楷体" panose="0201060004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zh-CN" altLang="en-US" dirty="0">
                <a:ea typeface="华文楷体" panose="02010600040101010101" pitchFamily="2" charset="-122"/>
              </a:rPr>
            </a:br>
            <a:r>
              <a:rPr lang="en-US" altLang="zh-CN" dirty="0">
                <a:ea typeface="华文楷体" panose="02010600040101010101" pitchFamily="2" charset="-122"/>
              </a:rPr>
              <a:t>1</a:t>
            </a:r>
            <a:r>
              <a:rPr lang="zh-CN" altLang="en-US" dirty="0">
                <a:ea typeface="华文楷体" panose="02010600040101010101" pitchFamily="2" charset="-122"/>
              </a:rPr>
              <a:t>、每个概率分布都与词表同维度。</a:t>
            </a:r>
            <a:br>
              <a:rPr lang="zh-CN" altLang="en-US" dirty="0">
                <a:ea typeface="华文楷体" panose="02010600040101010101" pitchFamily="2" charset="-122"/>
              </a:rPr>
            </a:br>
            <a:r>
              <a:rPr lang="en-US" altLang="zh-CN" dirty="0">
                <a:ea typeface="华文楷体" panose="02010600040101010101" pitchFamily="2" charset="-122"/>
              </a:rPr>
              <a:t>2</a:t>
            </a:r>
            <a:r>
              <a:rPr lang="zh-CN" altLang="en-US" dirty="0">
                <a:ea typeface="华文楷体" panose="02010600040101010101" pitchFamily="2" charset="-122"/>
              </a:rPr>
              <a:t>、第一个概率分布对“</a:t>
            </a:r>
            <a:r>
              <a:rPr lang="en-US" altLang="zh-CN" dirty="0" err="1">
                <a:ea typeface="华文楷体" panose="02010600040101010101" pitchFamily="2" charset="-122"/>
              </a:rPr>
              <a:t>i</a:t>
            </a:r>
            <a:r>
              <a:rPr lang="en-US" altLang="zh-CN" dirty="0">
                <a:ea typeface="华文楷体" panose="02010600040101010101" pitchFamily="2" charset="-122"/>
              </a:rPr>
              <a:t>”</a:t>
            </a:r>
            <a:r>
              <a:rPr lang="zh-CN" altLang="en-US" dirty="0">
                <a:ea typeface="华文楷体" panose="02010600040101010101" pitchFamily="2" charset="-122"/>
              </a:rPr>
              <a:t>具有最高的预测概率值。</a:t>
            </a:r>
            <a:br>
              <a:rPr lang="zh-CN" altLang="en-US" dirty="0">
                <a:ea typeface="华文楷体" panose="02010600040101010101" pitchFamily="2" charset="-122"/>
              </a:rPr>
            </a:br>
            <a:r>
              <a:rPr lang="en-US" altLang="zh-CN" dirty="0">
                <a:ea typeface="华文楷体" panose="02010600040101010101" pitchFamily="2" charset="-122"/>
              </a:rPr>
              <a:t>3</a:t>
            </a:r>
            <a:r>
              <a:rPr lang="zh-CN" altLang="en-US" dirty="0">
                <a:ea typeface="华文楷体" panose="02010600040101010101" pitchFamily="2" charset="-122"/>
              </a:rPr>
              <a:t>、第二个概率分布对“</a:t>
            </a:r>
            <a:r>
              <a:rPr lang="en-US" altLang="zh-CN" dirty="0">
                <a:ea typeface="华文楷体" panose="02010600040101010101" pitchFamily="2" charset="-122"/>
              </a:rPr>
              <a:t>am”</a:t>
            </a:r>
            <a:r>
              <a:rPr lang="zh-CN" altLang="en-US" dirty="0">
                <a:ea typeface="华文楷体" panose="02010600040101010101" pitchFamily="2" charset="-122"/>
              </a:rPr>
              <a:t>具有最高的预测概率值。</a:t>
            </a:r>
            <a:br>
              <a:rPr lang="zh-CN" altLang="en-US" dirty="0">
                <a:ea typeface="华文楷体" panose="02010600040101010101" pitchFamily="2" charset="-122"/>
              </a:rPr>
            </a:br>
            <a:r>
              <a:rPr lang="en-US" altLang="zh-CN" dirty="0">
                <a:ea typeface="华文楷体" panose="02010600040101010101" pitchFamily="2" charset="-122"/>
              </a:rPr>
              <a:t>4</a:t>
            </a:r>
            <a:r>
              <a:rPr lang="zh-CN" altLang="en-US" dirty="0">
                <a:ea typeface="华文楷体" panose="02010600040101010101" pitchFamily="2" charset="-122"/>
              </a:rPr>
              <a:t>、一直到第五个输出指向</a:t>
            </a:r>
            <a:r>
              <a:rPr lang="en-US" altLang="zh-CN" dirty="0">
                <a:ea typeface="华文楷体" panose="02010600040101010101" pitchFamily="2" charset="-122"/>
              </a:rPr>
              <a:t>&lt;</a:t>
            </a:r>
            <a:r>
              <a:rPr lang="en-US" altLang="zh-CN" dirty="0" err="1">
                <a:ea typeface="华文楷体" panose="02010600040101010101" pitchFamily="2" charset="-122"/>
              </a:rPr>
              <a:t>eos</a:t>
            </a:r>
            <a:r>
              <a:rPr lang="en-US" altLang="zh-CN" dirty="0">
                <a:ea typeface="华文楷体" panose="02010600040101010101" pitchFamily="2" charset="-122"/>
              </a:rPr>
              <a:t>&gt;</a:t>
            </a:r>
            <a:r>
              <a:rPr lang="zh-CN" altLang="en-US" dirty="0">
                <a:ea typeface="华文楷体" panose="02010600040101010101" pitchFamily="2" charset="-122"/>
              </a:rPr>
              <a:t>标记。</a:t>
            </a:r>
          </a:p>
        </p:txBody>
      </p:sp>
    </p:spTree>
    <p:extLst>
      <p:ext uri="{BB962C8B-B14F-4D97-AF65-F5344CB8AC3E}">
        <p14:creationId xmlns:p14="http://schemas.microsoft.com/office/powerpoint/2010/main" val="179084878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Loss Function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AutoShape 2" descr="https://jalammar.github.io/images/t/transformer_decoding_2.gif">
            <a:extLst>
              <a:ext uri="{FF2B5EF4-FFF2-40B4-BE49-F238E27FC236}">
                <a16:creationId xmlns:a16="http://schemas.microsoft.com/office/drawing/2014/main" id="{654DC136-2639-4753-9711-92368E6EB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8B0DEF-3F93-4314-9F7C-C57121C9F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59" y="1360075"/>
            <a:ext cx="63627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8514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Loss Function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AutoShape 2" descr="https://jalammar.github.io/images/t/transformer_decoding_2.gif">
            <a:extLst>
              <a:ext uri="{FF2B5EF4-FFF2-40B4-BE49-F238E27FC236}">
                <a16:creationId xmlns:a16="http://schemas.microsoft.com/office/drawing/2014/main" id="{654DC136-2639-4753-9711-92368E6EB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53A57F-E80B-42D6-85B3-7500247EEA8B}"/>
              </a:ext>
            </a:extLst>
          </p:cNvPr>
          <p:cNvSpPr/>
          <p:nvPr/>
        </p:nvSpPr>
        <p:spPr>
          <a:xfrm>
            <a:off x="1575334" y="1060890"/>
            <a:ext cx="733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en-US" dirty="0">
                <a:ea typeface="华文楷体" panose="02010600040101010101" pitchFamily="2" charset="-122"/>
              </a:rPr>
              <a:t>在足够大的训练集上训练足够时间之后，我们期望产生的概率分布如下所示：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4C705B-6DED-4483-B8CE-20251D8BCC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10" y="1707221"/>
            <a:ext cx="64674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308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A07585-2681-420E-8B68-82642C271C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F8B67C-82C1-43B4-B52B-4EEA1A98A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4809D3-C753-4F87-8C40-28F62E710CE2}"/>
              </a:ext>
            </a:extLst>
          </p:cNvPr>
          <p:cNvSpPr txBox="1"/>
          <p:nvPr/>
        </p:nvSpPr>
        <p:spPr>
          <a:xfrm>
            <a:off x="947738" y="2965957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latin typeface="+mj-ea"/>
                <a:ea typeface="+mj-ea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9924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C5842A-68EF-46AB-B706-D27E52CA18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0" y="3102832"/>
            <a:ext cx="5036457" cy="3755170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B5AE33-1F83-4A24-963D-D85FE8F929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>
            <a:off x="7881256" y="0"/>
            <a:ext cx="4310743" cy="3214079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PA-文本框 10">
            <a:extLst>
              <a:ext uri="{FF2B5EF4-FFF2-40B4-BE49-F238E27FC236}">
                <a16:creationId xmlns:a16="http://schemas.microsoft.com/office/drawing/2014/main" id="{112E3CD3-4F79-4CCE-B561-598F86AB31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528349" y="2705952"/>
            <a:ext cx="5349201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Decoder side</a:t>
            </a: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Final Linear and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</a:p>
          <a:p>
            <a:pPr>
              <a:lnSpc>
                <a:spcPct val="13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Recap of Training</a:t>
            </a:r>
          </a:p>
          <a:p>
            <a:pPr>
              <a:lnSpc>
                <a:spcPct val="13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Loss Function</a:t>
            </a:r>
          </a:p>
          <a:p>
            <a:pPr>
              <a:lnSpc>
                <a:spcPct val="13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0BD02C-AF19-48F8-AC84-4E59481B0E7B}"/>
              </a:ext>
            </a:extLst>
          </p:cNvPr>
          <p:cNvSpPr/>
          <p:nvPr/>
        </p:nvSpPr>
        <p:spPr>
          <a:xfrm>
            <a:off x="-656772" y="691264"/>
            <a:ext cx="6131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Contents</a:t>
            </a:r>
            <a:endParaRPr lang="zh-CN" alt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1E0502-89FE-4881-9B44-0533A08B0731}"/>
              </a:ext>
            </a:extLst>
          </p:cNvPr>
          <p:cNvCxnSpPr>
            <a:cxnSpLocks/>
          </p:cNvCxnSpPr>
          <p:nvPr/>
        </p:nvCxnSpPr>
        <p:spPr>
          <a:xfrm>
            <a:off x="271415" y="1725977"/>
            <a:ext cx="42747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FDD9C0-BD2E-4567-829D-E7D18FA315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01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50601"/>
            <a:ext cx="5857875" cy="74231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Decoder side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Decoder side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" name="Picture 2" descr="ENCODER &#10;Feed Forward &#10;Self-Attention &#10;DECODER &#10;Feed Forward &#10;Encoder-Decoder Attention &#10;Self-Attention ">
            <a:extLst>
              <a:ext uri="{FF2B5EF4-FFF2-40B4-BE49-F238E27FC236}">
                <a16:creationId xmlns:a16="http://schemas.microsoft.com/office/drawing/2014/main" id="{7A4A8096-25FB-4F6D-99F6-725A52DC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1180784"/>
            <a:ext cx="8281670" cy="25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40763C-7E89-4699-9B7A-9E9D8A2E8AAB}"/>
              </a:ext>
            </a:extLst>
          </p:cNvPr>
          <p:cNvSpPr txBox="1"/>
          <p:nvPr/>
        </p:nvSpPr>
        <p:spPr>
          <a:xfrm>
            <a:off x="1129890" y="4099766"/>
            <a:ext cx="9532944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</a:rPr>
              <a:t>Decoder</a:t>
            </a:r>
            <a:r>
              <a:rPr lang="zh-CN" altLang="en-US" dirty="0">
                <a:ea typeface="华文楷体" panose="02010600040101010101" pitchFamily="2" charset="-122"/>
              </a:rPr>
              <a:t>的结构与</a:t>
            </a:r>
            <a:r>
              <a:rPr lang="en-US" altLang="zh-CN" dirty="0">
                <a:ea typeface="华文楷体" panose="02010600040101010101" pitchFamily="2" charset="-122"/>
              </a:rPr>
              <a:t>Encoder</a:t>
            </a:r>
            <a:r>
              <a:rPr lang="zh-CN" altLang="en-US" dirty="0">
                <a:ea typeface="华文楷体" panose="02010600040101010101" pitchFamily="2" charset="-122"/>
              </a:rPr>
              <a:t>的不同之处在于</a:t>
            </a:r>
            <a:r>
              <a:rPr lang="en-US" altLang="zh-CN" dirty="0">
                <a:ea typeface="华文楷体" panose="02010600040101010101" pitchFamily="2" charset="-122"/>
              </a:rPr>
              <a:t>Decoder</a:t>
            </a:r>
            <a:r>
              <a:rPr lang="zh-CN" altLang="en-US" dirty="0">
                <a:ea typeface="华文楷体" panose="02010600040101010101" pitchFamily="2" charset="-122"/>
              </a:rPr>
              <a:t>多了一个</a:t>
            </a:r>
            <a:r>
              <a:rPr lang="en-US" altLang="zh-CN" dirty="0">
                <a:ea typeface="华文楷体" panose="02010600040101010101" pitchFamily="2" charset="-122"/>
              </a:rPr>
              <a:t>Encoder-Decoder Attention</a:t>
            </a:r>
            <a:r>
              <a:rPr lang="zh-CN" altLang="en-US" dirty="0">
                <a:ea typeface="华文楷体" panose="02010600040101010101" pitchFamily="2" charset="-122"/>
              </a:rPr>
              <a:t>层</a:t>
            </a:r>
            <a:endParaRPr lang="en-US" altLang="zh-CN" dirty="0">
              <a:ea typeface="华文楷体" panose="02010600040101010101" pitchFamily="2" charset="-122"/>
            </a:endParaRPr>
          </a:p>
          <a:p>
            <a:endParaRPr lang="en-US" altLang="zh-CN" dirty="0"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</a:rPr>
              <a:t>"Encoder-Decoder Attention "</a:t>
            </a:r>
            <a:r>
              <a:rPr lang="zh-CN" altLang="en-US" dirty="0">
                <a:ea typeface="华文楷体" panose="02010600040101010101" pitchFamily="2" charset="-122"/>
              </a:rPr>
              <a:t>层工作方式跟</a:t>
            </a:r>
            <a:r>
              <a:rPr lang="en-US" altLang="zh-CN" dirty="0">
                <a:ea typeface="华文楷体" panose="02010600040101010101" pitchFamily="2" charset="-122"/>
              </a:rPr>
              <a:t>multi-headed self-attention</a:t>
            </a:r>
            <a:r>
              <a:rPr lang="zh-CN" altLang="en-US" dirty="0">
                <a:ea typeface="华文楷体" panose="02010600040101010101" pitchFamily="2" charset="-122"/>
              </a:rPr>
              <a:t>是一样的，除了一点，它从前层获取输出转成</a:t>
            </a:r>
            <a:r>
              <a:rPr lang="en-US" altLang="zh-CN" dirty="0">
                <a:ea typeface="华文楷体" panose="02010600040101010101" pitchFamily="2" charset="-122"/>
              </a:rPr>
              <a:t>query</a:t>
            </a:r>
            <a:r>
              <a:rPr lang="zh-CN" altLang="en-US" dirty="0">
                <a:ea typeface="华文楷体" panose="02010600040101010101" pitchFamily="2" charset="-122"/>
              </a:rPr>
              <a:t>矩阵，接收最后层编码器的</a:t>
            </a:r>
            <a:r>
              <a:rPr lang="en-US" altLang="zh-CN" dirty="0">
                <a:ea typeface="华文楷体" panose="02010600040101010101" pitchFamily="2" charset="-122"/>
              </a:rPr>
              <a:t>output</a:t>
            </a:r>
            <a:r>
              <a:rPr lang="zh-CN" altLang="en-US" dirty="0">
                <a:ea typeface="华文楷体" panose="02010600040101010101" pitchFamily="2" charset="-122"/>
              </a:rPr>
              <a:t>做</a:t>
            </a:r>
            <a:r>
              <a:rPr lang="en-US" altLang="zh-CN" dirty="0">
                <a:ea typeface="华文楷体" panose="02010600040101010101" pitchFamily="2" charset="-122"/>
              </a:rPr>
              <a:t>key</a:t>
            </a:r>
            <a:r>
              <a:rPr lang="zh-CN" altLang="en-US" dirty="0">
                <a:ea typeface="华文楷体" panose="02010600040101010101" pitchFamily="2" charset="-122"/>
              </a:rPr>
              <a:t>和</a:t>
            </a:r>
            <a:r>
              <a:rPr lang="en-US" altLang="zh-CN" dirty="0">
                <a:ea typeface="华文楷体" panose="02010600040101010101" pitchFamily="2" charset="-122"/>
              </a:rPr>
              <a:t>value</a:t>
            </a:r>
            <a:r>
              <a:rPr lang="zh-CN" altLang="en-US" dirty="0">
                <a:ea typeface="华文楷体" panose="02010600040101010101" pitchFamily="2" charset="-122"/>
              </a:rPr>
              <a:t>矩阵。</a:t>
            </a:r>
            <a:endParaRPr lang="en-US" altLang="zh-CN" dirty="0"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ea typeface="华文楷体" panose="02010600040101010101" pitchFamily="2" charset="-122"/>
              </a:rPr>
              <a:t>因为这是一个生成过程，因此在时刻 </a:t>
            </a:r>
            <a:r>
              <a:rPr lang="en-US" altLang="zh-CN" dirty="0">
                <a:ea typeface="华文楷体" panose="02010600040101010101" pitchFamily="2" charset="-122"/>
              </a:rPr>
              <a:t>t</a:t>
            </a:r>
            <a:r>
              <a:rPr lang="zh-CN" altLang="zh-CN" dirty="0">
                <a:ea typeface="华文楷体" panose="02010600040101010101" pitchFamily="2" charset="-122"/>
              </a:rPr>
              <a:t> ，大于 </a:t>
            </a:r>
            <a:r>
              <a:rPr lang="en-US" altLang="zh-CN" dirty="0">
                <a:ea typeface="华文楷体" panose="02010600040101010101" pitchFamily="2" charset="-122"/>
              </a:rPr>
              <a:t>t</a:t>
            </a:r>
            <a:r>
              <a:rPr lang="zh-CN" altLang="zh-CN" dirty="0">
                <a:ea typeface="华文楷体" panose="02010600040101010101" pitchFamily="2" charset="-122"/>
              </a:rPr>
              <a:t>的时刻都没有结果，只有小于 </a:t>
            </a:r>
            <a:r>
              <a:rPr lang="en-US" altLang="zh-CN" dirty="0">
                <a:ea typeface="华文楷体" panose="02010600040101010101" pitchFamily="2" charset="-122"/>
              </a:rPr>
              <a:t>t</a:t>
            </a:r>
            <a:r>
              <a:rPr lang="zh-CN" altLang="zh-CN" dirty="0">
                <a:ea typeface="华文楷体" panose="02010600040101010101" pitchFamily="2" charset="-122"/>
              </a:rPr>
              <a:t> 的时刻有结果，因此需要做masking，masking的作用就是防止在训练的时候使用未来的输出的单词。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3803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Decoder side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FA8045-A199-4520-A084-F27A23D06FA7}"/>
              </a:ext>
            </a:extLst>
          </p:cNvPr>
          <p:cNvSpPr txBox="1"/>
          <p:nvPr/>
        </p:nvSpPr>
        <p:spPr>
          <a:xfrm>
            <a:off x="1129890" y="1019220"/>
            <a:ext cx="475946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如何让共同工作？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55C6CF-6453-4261-99D6-E34939F36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90" y="1651670"/>
            <a:ext cx="8939366" cy="4911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1EE6C2-7996-41F3-8AC0-E36779815FA6}"/>
              </a:ext>
            </a:extLst>
          </p:cNvPr>
          <p:cNvSpPr txBox="1"/>
          <p:nvPr/>
        </p:nvSpPr>
        <p:spPr>
          <a:xfrm>
            <a:off x="5889356" y="4965174"/>
            <a:ext cx="5408908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</a:rPr>
              <a:t>K,V</a:t>
            </a:r>
            <a:r>
              <a:rPr lang="zh-CN" altLang="en-US" dirty="0">
                <a:ea typeface="华文楷体" panose="02010600040101010101" pitchFamily="2" charset="-122"/>
              </a:rPr>
              <a:t>来自</a:t>
            </a:r>
            <a:r>
              <a:rPr lang="en-US" altLang="zh-CN" dirty="0">
                <a:ea typeface="华文楷体" panose="02010600040101010101" pitchFamily="2" charset="-122"/>
              </a:rPr>
              <a:t>encoder</a:t>
            </a:r>
            <a:r>
              <a:rPr lang="zh-CN" altLang="en-US" dirty="0"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ea typeface="华文楷体" panose="02010600040101010101" pitchFamily="2" charset="-122"/>
              </a:rPr>
              <a:t>Q</a:t>
            </a:r>
            <a:r>
              <a:rPr lang="zh-CN" altLang="en-US" dirty="0">
                <a:ea typeface="华文楷体" panose="02010600040101010101" pitchFamily="2" charset="-122"/>
              </a:rPr>
              <a:t>来自上一位置</a:t>
            </a:r>
            <a:r>
              <a:rPr lang="en-US" altLang="zh-CN" dirty="0">
                <a:ea typeface="华文楷体" panose="02010600040101010101" pitchFamily="2" charset="-122"/>
              </a:rPr>
              <a:t>decoder</a:t>
            </a:r>
            <a:r>
              <a:rPr lang="zh-CN" altLang="en-US" dirty="0">
                <a:ea typeface="华文楷体" panose="02010600040101010101" pitchFamily="2" charset="-122"/>
              </a:rPr>
              <a:t>的输出。</a:t>
            </a:r>
            <a:endParaRPr lang="en-US" altLang="zh-CN" dirty="0"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华文楷体" panose="02010600040101010101" pitchFamily="2" charset="-122"/>
              </a:rPr>
              <a:t>encoder</a:t>
            </a:r>
            <a:r>
              <a:rPr lang="zh-CN" altLang="en-US" dirty="0">
                <a:ea typeface="华文楷体" panose="02010600040101010101" pitchFamily="2" charset="-122"/>
              </a:rPr>
              <a:t>可以并行计算，一次性全部</a:t>
            </a:r>
            <a:r>
              <a:rPr lang="en-US" altLang="zh-CN" dirty="0">
                <a:ea typeface="华文楷体" panose="02010600040101010101" pitchFamily="2" charset="-122"/>
              </a:rPr>
              <a:t>encoding</a:t>
            </a:r>
            <a:r>
              <a:rPr lang="zh-CN" altLang="en-US" dirty="0">
                <a:ea typeface="华文楷体" panose="02010600040101010101" pitchFamily="2" charset="-122"/>
              </a:rPr>
              <a:t>出来，但</a:t>
            </a:r>
            <a:r>
              <a:rPr lang="en-US" altLang="zh-CN" dirty="0">
                <a:ea typeface="华文楷体" panose="02010600040101010101" pitchFamily="2" charset="-122"/>
              </a:rPr>
              <a:t>decoder</a:t>
            </a:r>
            <a:r>
              <a:rPr lang="zh-CN" altLang="en-US" dirty="0">
                <a:ea typeface="华文楷体" panose="02010600040101010101" pitchFamily="2" charset="-122"/>
              </a:rPr>
              <a:t>不是一次把所有序列解出来的，而是像</a:t>
            </a:r>
            <a:r>
              <a:rPr lang="en-US" altLang="zh-CN" dirty="0">
                <a:ea typeface="华文楷体" panose="02010600040101010101" pitchFamily="2" charset="-122"/>
              </a:rPr>
              <a:t>RNN</a:t>
            </a:r>
            <a:r>
              <a:rPr lang="zh-CN" altLang="en-US" dirty="0">
                <a:ea typeface="华文楷体" panose="02010600040101010101" pitchFamily="2" charset="-122"/>
              </a:rPr>
              <a:t>一样一个一个解出来的，因为要用上一个位置的输入当作</a:t>
            </a:r>
            <a:r>
              <a:rPr lang="en-US" altLang="zh-CN" dirty="0">
                <a:ea typeface="华文楷体" panose="02010600040101010101" pitchFamily="2" charset="-122"/>
              </a:rPr>
              <a:t>attention</a:t>
            </a:r>
            <a:r>
              <a:rPr lang="zh-CN" altLang="en-US" dirty="0">
                <a:ea typeface="华文楷体" panose="02010600040101010101" pitchFamily="2" charset="-122"/>
              </a:rPr>
              <a:t>的</a:t>
            </a:r>
            <a:r>
              <a:rPr lang="en-US" altLang="zh-CN" dirty="0">
                <a:ea typeface="华文楷体" panose="02010600040101010101" pitchFamily="2" charset="-122"/>
              </a:rPr>
              <a:t>query</a:t>
            </a:r>
            <a:endParaRPr lang="zh-CN" altLang="en-US" dirty="0"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418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Decoder side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94DC11-4369-4C02-A96A-01656CD4C8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18" y="1680216"/>
            <a:ext cx="8228564" cy="45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0501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22EC03-6D45-40A0-861A-D28522A6A3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902EDF5-0FCB-4455-B39D-79A55E6E5CF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B23701-49CC-476C-BE6E-612568B298A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ED38A3-98EC-4B8C-BA68-806E04468F89}"/>
              </a:ext>
            </a:extLst>
          </p:cNvPr>
          <p:cNvSpPr txBox="1"/>
          <p:nvPr/>
        </p:nvSpPr>
        <p:spPr>
          <a:xfrm>
            <a:off x="4837778" y="2967557"/>
            <a:ext cx="5857875" cy="146251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Final Linear and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987297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44798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Final Linear and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D1B6341-5C80-43F7-8355-CFAAC1C05A36}"/>
              </a:ext>
            </a:extLst>
          </p:cNvPr>
          <p:cNvSpPr/>
          <p:nvPr/>
        </p:nvSpPr>
        <p:spPr>
          <a:xfrm>
            <a:off x="1047749" y="956545"/>
            <a:ext cx="9324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ea typeface="华文楷体" panose="02010600040101010101" pitchFamily="2" charset="-122"/>
              </a:rPr>
              <a:t>解码器最后输出浮点向量，如何将它转成词？这是最后的线性层和</a:t>
            </a:r>
            <a:r>
              <a:rPr lang="en-US" altLang="zh-CN" dirty="0" err="1">
                <a:ea typeface="华文楷体" panose="02010600040101010101" pitchFamily="2" charset="-122"/>
              </a:rPr>
              <a:t>softmax</a:t>
            </a:r>
            <a:r>
              <a:rPr lang="zh-CN" altLang="en-US" dirty="0">
                <a:ea typeface="华文楷体" panose="02010600040101010101" pitchFamily="2" charset="-122"/>
              </a:rPr>
              <a:t>层的主要工作。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9D0DD1-6375-4B97-A42A-B8D4E141B0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77" y="2014537"/>
            <a:ext cx="6686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8182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A7B6E8-0C2C-425C-93C7-B4517F4257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>
            <a:off x="-2845268" y="-922885"/>
            <a:ext cx="10435771" cy="7780885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92ED6C0-EAFE-4A17-8C9E-84927ED4C991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8B9CEE-79BF-4DE1-A034-9B1F63626D8C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03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D10FEC-8416-4C1E-8199-5A61625AD84C}"/>
              </a:ext>
            </a:extLst>
          </p:cNvPr>
          <p:cNvSpPr txBox="1"/>
          <p:nvPr/>
        </p:nvSpPr>
        <p:spPr>
          <a:xfrm>
            <a:off x="4837778" y="3050601"/>
            <a:ext cx="5857875" cy="74231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Recap of Training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503324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islide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44F54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T.potx" id="{AEBD0564-65FA-4B13-80F3-F483FE40E815}" vid="{53A2CC4D-D4C4-4A17-A467-553F8E91B19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540</TotalTime>
  <Words>410</Words>
  <Application>Microsoft Office PowerPoint</Application>
  <PresentationFormat>宽屏</PresentationFormat>
  <Paragraphs>52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微软雅黑</vt:lpstr>
      <vt:lpstr>微软雅黑</vt:lpstr>
      <vt:lpstr>Arial</vt:lpstr>
      <vt:lpstr>Calibri</vt:lpstr>
      <vt:lpstr>Cambria Math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第一PPT</dc:creator>
  <cp:keywords>www.1ppt.com</cp:keywords>
  <dc:description>www.1ppt.com</dc:description>
  <cp:lastModifiedBy>李 月</cp:lastModifiedBy>
  <cp:revision>50</cp:revision>
  <dcterms:created xsi:type="dcterms:W3CDTF">2018-05-25T11:19:23Z</dcterms:created>
  <dcterms:modified xsi:type="dcterms:W3CDTF">2019-06-21T05:28:14Z</dcterms:modified>
</cp:coreProperties>
</file>